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3"/>
  </p:sldMasterIdLst>
  <p:notesMasterIdLst>
    <p:notesMasterId r:id="rId17"/>
  </p:notesMasterIdLst>
  <p:sldIdLst>
    <p:sldId id="279" r:id="rId4"/>
    <p:sldId id="259" r:id="rId5"/>
    <p:sldId id="280" r:id="rId6"/>
    <p:sldId id="282" r:id="rId7"/>
    <p:sldId id="286" r:id="rId8"/>
    <p:sldId id="310" r:id="rId9"/>
    <p:sldId id="303" r:id="rId10"/>
    <p:sldId id="304" r:id="rId11"/>
    <p:sldId id="305" r:id="rId12"/>
    <p:sldId id="306" r:id="rId13"/>
    <p:sldId id="307" r:id="rId14"/>
    <p:sldId id="308" r:id="rId15"/>
    <p:sldId id="30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595959"/>
    <a:srgbClr val="357382"/>
    <a:srgbClr val="FFFFFF"/>
    <a:srgbClr val="EDEDED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4" autoAdjust="0"/>
    <p:restoredTop sz="96144" autoAdjust="0"/>
  </p:normalViewPr>
  <p:slideViewPr>
    <p:cSldViewPr snapToGrid="0">
      <p:cViewPr varScale="1">
        <p:scale>
          <a:sx n="107" d="100"/>
          <a:sy n="107" d="100"/>
        </p:scale>
        <p:origin x="4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19C833-02FE-42D4-815E-FFFAF85B7232}" type="datetimeFigureOut">
              <a:rPr lang="en-GB" smtClean="0"/>
              <a:t>11/06/2025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2B48A-47C7-4ED7-B4A2-854D1C4DB8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8269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914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154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5338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6155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157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2FDFE-E90D-ACF8-3EF6-1B10DEA1C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25B333-6B8A-66A9-51EA-1B4E4A6462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BBEDCD-D8F4-64D7-1791-85694A58BA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DAB65-F970-3356-CE8C-3B46874B7E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620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54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234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189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7024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5436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726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598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2D51230-8C24-4996-9B07-5E0DD0F902CA}"/>
              </a:ext>
            </a:extLst>
          </p:cNvPr>
          <p:cNvSpPr txBox="1"/>
          <p:nvPr userDrawn="1"/>
        </p:nvSpPr>
        <p:spPr>
          <a:xfrm>
            <a:off x="110185" y="222750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+mj-lt"/>
              </a:rPr>
              <a:t>GCSE to A level</a:t>
            </a:r>
          </a:p>
        </p:txBody>
      </p:sp>
    </p:spTree>
    <p:extLst>
      <p:ext uri="{BB962C8B-B14F-4D97-AF65-F5344CB8AC3E}">
        <p14:creationId xmlns:p14="http://schemas.microsoft.com/office/powerpoint/2010/main" val="1559797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663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360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229" y="84272"/>
            <a:ext cx="9431382" cy="664666"/>
          </a:xfrm>
        </p:spPr>
        <p:txBody>
          <a:bodyPr>
            <a:normAutofit/>
          </a:bodyPr>
          <a:lstStyle>
            <a:lvl1pPr>
              <a:defRPr sz="2400" b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43921-457F-42D7-9A5E-1FB398760551}" type="datetimeFigureOut">
              <a:rPr lang="en-GB" smtClean="0"/>
              <a:t>11/06/2025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0A8E-E8C2-469C-905E-C6857145D77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08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94F1570-A8A1-4A16-AFB2-9AC998F82810}"/>
              </a:ext>
            </a:extLst>
          </p:cNvPr>
          <p:cNvSpPr/>
          <p:nvPr userDrawn="1"/>
        </p:nvSpPr>
        <p:spPr>
          <a:xfrm>
            <a:off x="0" y="0"/>
            <a:ext cx="12192000" cy="830413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2F6F06A-8B6F-40B7-8BCB-81565050A2CF}"/>
              </a:ext>
            </a:extLst>
          </p:cNvPr>
          <p:cNvCxnSpPr>
            <a:cxnSpLocks/>
          </p:cNvCxnSpPr>
          <p:nvPr userDrawn="1"/>
        </p:nvCxnSpPr>
        <p:spPr>
          <a:xfrm>
            <a:off x="0" y="830424"/>
            <a:ext cx="12192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31A96F53-163C-4761-9F64-032DC32B8122}"/>
              </a:ext>
            </a:extLst>
          </p:cNvPr>
          <p:cNvGrpSpPr/>
          <p:nvPr userDrawn="1"/>
        </p:nvGrpSpPr>
        <p:grpSpPr>
          <a:xfrm>
            <a:off x="10487885" y="177048"/>
            <a:ext cx="1593930" cy="476316"/>
            <a:chOff x="10487885" y="222750"/>
            <a:chExt cx="1593930" cy="476316"/>
          </a:xfrm>
        </p:grpSpPr>
        <p:pic>
          <p:nvPicPr>
            <p:cNvPr id="11" name="Picture 10" descr="A close up of ware&#10;&#10;Description automatically generated">
              <a:extLst>
                <a:ext uri="{FF2B5EF4-FFF2-40B4-BE49-F238E27FC236}">
                  <a16:creationId xmlns:a16="http://schemas.microsoft.com/office/drawing/2014/main" id="{60CA602B-3024-4035-A205-F78AF4757A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87885" y="222750"/>
              <a:ext cx="476316" cy="476316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69F75CE-472C-42DA-98D7-787F5E94E3B5}"/>
                </a:ext>
              </a:extLst>
            </p:cNvPr>
            <p:cNvSpPr txBox="1"/>
            <p:nvPr userDrawn="1"/>
          </p:nvSpPr>
          <p:spPr>
            <a:xfrm>
              <a:off x="10964201" y="330103"/>
              <a:ext cx="111761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dirty="0">
                  <a:latin typeface="+mj-lt"/>
                </a:rPr>
                <a:t>Craig’n’Dave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171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9" r:id="rId2"/>
    <p:sldLayoutId id="2147483710" r:id="rId3"/>
    <p:sldLayoutId id="214748371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det@churchdownschool.com" TargetMode="External"/><Relationship Id="rId4" Type="http://schemas.openxmlformats.org/officeDocument/2006/relationships/hyperlink" Target="mailto:chh@churchdownschool.co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ent.craigndave.org/videos/slr-17-ethical-moral-and-cultural-issue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aigndave.org/cornell-note-taking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mp"/><Relationship Id="rId5" Type="http://schemas.openxmlformats.org/officeDocument/2006/relationships/hyperlink" Target="https://craigndave.org/videos/ocr-alevel-slr07-programming-paradigms/" TargetMode="External"/><Relationship Id="rId4" Type="http://schemas.openxmlformats.org/officeDocument/2006/relationships/hyperlink" Target="https://craigndave.org/videos/ocr-alevel-slr01-performance-of-the-cpu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issionencodeable.com/summer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ent.craigndave.org/videos/slr-15-boolean-algebra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tudent.craigndave.org/videos/aqa-alevel-slr11-twos-complement" TargetMode="External"/><Relationship Id="rId4" Type="http://schemas.openxmlformats.org/officeDocument/2006/relationships/hyperlink" Target="https://student.craigndave.org/videos/aqa-gcse-slr13-number-base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ent.craigndave.org/videos/aqa-alevel-slr10-base-2-10-and-16-number-system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hyperlink" Target="https://student.craigndave.org/videos/aqa-alevel-slr11-aqa-converting-between-binary-hex-and-decimal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30E11665-90D6-4A57-A182-456D316AE8D2}"/>
              </a:ext>
            </a:extLst>
          </p:cNvPr>
          <p:cNvSpPr/>
          <p:nvPr/>
        </p:nvSpPr>
        <p:spPr>
          <a:xfrm>
            <a:off x="0" y="4876799"/>
            <a:ext cx="9829800" cy="1981201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E8CF060E-E4BE-4F7B-85AB-ED960EA608B8}"/>
              </a:ext>
            </a:extLst>
          </p:cNvPr>
          <p:cNvSpPr txBox="1">
            <a:spLocks/>
          </p:cNvSpPr>
          <p:nvPr/>
        </p:nvSpPr>
        <p:spPr>
          <a:xfrm>
            <a:off x="-1" y="68263"/>
            <a:ext cx="5878849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245E2030-E578-4E03-A50B-30CFC69AE5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64539" y="2412608"/>
            <a:ext cx="5787614" cy="1940021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r>
              <a:rPr lang="en-GB" sz="1200" dirty="0">
                <a:solidFill>
                  <a:srgbClr val="595959"/>
                </a:solidFill>
              </a:rPr>
              <a:t>The topic of </a:t>
            </a:r>
            <a:r>
              <a:rPr lang="en-GB" sz="1200" b="1" dirty="0">
                <a:solidFill>
                  <a:srgbClr val="595959"/>
                </a:solidFill>
              </a:rPr>
              <a:t>Computer Science </a:t>
            </a:r>
            <a:r>
              <a:rPr lang="en-GB" sz="1200" dirty="0">
                <a:solidFill>
                  <a:srgbClr val="595959"/>
                </a:solidFill>
              </a:rPr>
              <a:t>is at the heart of the modern world</a:t>
            </a:r>
          </a:p>
          <a:p>
            <a:r>
              <a:rPr lang="en-GB" sz="1200" dirty="0">
                <a:solidFill>
                  <a:srgbClr val="595959"/>
                </a:solidFill>
              </a:rPr>
              <a:t>Studying  it can make you extremely sought after in todays job market</a:t>
            </a:r>
          </a:p>
          <a:p>
            <a:r>
              <a:rPr lang="en-GB" sz="1200" dirty="0">
                <a:solidFill>
                  <a:srgbClr val="595959"/>
                </a:solidFill>
              </a:rPr>
              <a:t>The transition from GCSE to A level is significant, this includes:</a:t>
            </a:r>
          </a:p>
          <a:p>
            <a:pPr lvl="1"/>
            <a:r>
              <a:rPr lang="en-GB" sz="1200" dirty="0">
                <a:solidFill>
                  <a:srgbClr val="595959"/>
                </a:solidFill>
              </a:rPr>
              <a:t>An increased emphasis on </a:t>
            </a:r>
            <a:r>
              <a:rPr lang="en-GB" sz="1200" b="1" dirty="0">
                <a:solidFill>
                  <a:srgbClr val="595959"/>
                </a:solidFill>
              </a:rPr>
              <a:t>technical</a:t>
            </a:r>
            <a:r>
              <a:rPr lang="en-GB" sz="1200" dirty="0">
                <a:solidFill>
                  <a:srgbClr val="595959"/>
                </a:solidFill>
              </a:rPr>
              <a:t> </a:t>
            </a:r>
            <a:r>
              <a:rPr lang="en-GB" sz="1200" b="1" dirty="0">
                <a:solidFill>
                  <a:srgbClr val="595959"/>
                </a:solidFill>
              </a:rPr>
              <a:t>content</a:t>
            </a:r>
          </a:p>
          <a:p>
            <a:pPr lvl="1"/>
            <a:r>
              <a:rPr lang="en-GB" sz="1200" dirty="0">
                <a:solidFill>
                  <a:srgbClr val="595959"/>
                </a:solidFill>
              </a:rPr>
              <a:t>An increased emphasis </a:t>
            </a:r>
            <a:r>
              <a:rPr lang="en-GB" sz="1200" b="1" dirty="0">
                <a:solidFill>
                  <a:srgbClr val="595959"/>
                </a:solidFill>
              </a:rPr>
              <a:t>independent</a:t>
            </a:r>
            <a:r>
              <a:rPr lang="en-GB" sz="1200" dirty="0">
                <a:solidFill>
                  <a:srgbClr val="595959"/>
                </a:solidFill>
              </a:rPr>
              <a:t> </a:t>
            </a:r>
            <a:r>
              <a:rPr lang="en-GB" sz="1200" b="1" dirty="0">
                <a:solidFill>
                  <a:srgbClr val="595959"/>
                </a:solidFill>
              </a:rPr>
              <a:t>research</a:t>
            </a:r>
          </a:p>
        </p:txBody>
      </p:sp>
      <p:pic>
        <p:nvPicPr>
          <p:cNvPr id="28" name="Picture 27" descr="A circuit board&#10;&#10;Description automatically generated">
            <a:extLst>
              <a:ext uri="{FF2B5EF4-FFF2-40B4-BE49-F238E27FC236}">
                <a16:creationId xmlns:a16="http://schemas.microsoft.com/office/drawing/2014/main" id="{8522A6AA-216E-44D8-9F86-26BA9FC34D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262" r="26710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3433539-2A11-433F-8164-CE65BA5CCB9A}"/>
              </a:ext>
            </a:extLst>
          </p:cNvPr>
          <p:cNvSpPr/>
          <p:nvPr/>
        </p:nvSpPr>
        <p:spPr>
          <a:xfrm>
            <a:off x="5878848" y="1081265"/>
            <a:ext cx="6313153" cy="127308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rtlCol="0" anchor="ctr"/>
          <a:lstStyle/>
          <a:p>
            <a:r>
              <a:rPr lang="en-GB" sz="2000" b="1" dirty="0">
                <a:solidFill>
                  <a:srgbClr val="595959"/>
                </a:solidFill>
              </a:rPr>
              <a:t>Exam board: OCR</a:t>
            </a:r>
          </a:p>
          <a:p>
            <a:r>
              <a:rPr lang="en-GB" sz="2000" b="1" dirty="0">
                <a:solidFill>
                  <a:srgbClr val="595959"/>
                </a:solidFill>
              </a:rPr>
              <a:t>Assessment: 2 written exams (40% each exam) and a programming project (20%)</a:t>
            </a:r>
            <a:endParaRPr lang="en-GB" b="1" dirty="0">
              <a:solidFill>
                <a:srgbClr val="595959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EAD5ADB-B46F-4DB0-A326-E5A741C82536}"/>
              </a:ext>
            </a:extLst>
          </p:cNvPr>
          <p:cNvSpPr/>
          <p:nvPr/>
        </p:nvSpPr>
        <p:spPr>
          <a:xfrm>
            <a:off x="162952" y="3754063"/>
            <a:ext cx="63792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595959"/>
                </a:solidFill>
              </a:rPr>
              <a:t>This workbook is designed to allow you to practice some of these skills and build on your existing knowledge.</a:t>
            </a:r>
          </a:p>
          <a:p>
            <a:endParaRPr lang="en-GB" sz="1200" dirty="0">
              <a:solidFill>
                <a:srgbClr val="0070C0"/>
              </a:solidFill>
            </a:endParaRPr>
          </a:p>
          <a:p>
            <a:r>
              <a:rPr lang="en-GB" sz="1400" b="1" dirty="0">
                <a:solidFill>
                  <a:schemeClr val="accent1"/>
                </a:solidFill>
              </a:rPr>
              <a:t>Please complete by your </a:t>
            </a:r>
            <a:r>
              <a:rPr lang="en-GB" sz="1400" b="1" u="sng" dirty="0">
                <a:solidFill>
                  <a:schemeClr val="accent1"/>
                </a:solidFill>
              </a:rPr>
              <a:t>first lesson</a:t>
            </a:r>
            <a:r>
              <a:rPr lang="en-GB" sz="1400" b="1" dirty="0">
                <a:solidFill>
                  <a:schemeClr val="accent1"/>
                </a:solidFill>
              </a:rPr>
              <a:t> back in September, sending digital copy to both DET and CHH (see emails below)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E6623C-B6A8-47F7-B857-2A12C5D6A4C8}"/>
              </a:ext>
            </a:extLst>
          </p:cNvPr>
          <p:cNvSpPr txBox="1">
            <a:spLocks/>
          </p:cNvSpPr>
          <p:nvPr/>
        </p:nvSpPr>
        <p:spPr>
          <a:xfrm>
            <a:off x="-89648" y="746970"/>
            <a:ext cx="5878849" cy="1661487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solidFill>
                  <a:schemeClr val="tx2"/>
                </a:solidFill>
                <a:latin typeface="+mn-lt"/>
              </a:rPr>
              <a:t>Computer Science</a:t>
            </a:r>
            <a:br>
              <a:rPr lang="en-GB" b="1" dirty="0">
                <a:solidFill>
                  <a:schemeClr val="tx2"/>
                </a:solidFill>
                <a:latin typeface="+mn-lt"/>
              </a:rPr>
            </a:br>
            <a:r>
              <a:rPr lang="en-GB" b="1" dirty="0">
                <a:solidFill>
                  <a:schemeClr val="tx2"/>
                </a:solidFill>
                <a:latin typeface="+mn-lt"/>
              </a:rPr>
              <a:t>Transition workbook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3F7347-6184-E77D-DAAF-61B0EAAA0170}"/>
              </a:ext>
            </a:extLst>
          </p:cNvPr>
          <p:cNvSpPr txBox="1"/>
          <p:nvPr/>
        </p:nvSpPr>
        <p:spPr>
          <a:xfrm>
            <a:off x="162952" y="5263285"/>
            <a:ext cx="6791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Name: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7EB173-F58F-B917-1053-B9D47A9F713B}"/>
              </a:ext>
            </a:extLst>
          </p:cNvPr>
          <p:cNvSpPr txBox="1"/>
          <p:nvPr/>
        </p:nvSpPr>
        <p:spPr>
          <a:xfrm>
            <a:off x="0" y="6276517"/>
            <a:ext cx="8136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If you need any help or you have any questions about the transition work or the course please contact either:</a:t>
            </a:r>
          </a:p>
          <a:p>
            <a:r>
              <a:rPr lang="en-GB" sz="1400" dirty="0">
                <a:solidFill>
                  <a:schemeClr val="accent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chh@churchdownschool.com</a:t>
            </a:r>
            <a:r>
              <a:rPr lang="en-GB" sz="1400" dirty="0">
                <a:solidFill>
                  <a:schemeClr val="accent1"/>
                </a:solidFill>
              </a:rPr>
              <a:t>  or  </a:t>
            </a:r>
            <a:r>
              <a:rPr lang="en-GB" sz="1400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det@churchdownschool.com</a:t>
            </a:r>
            <a:r>
              <a:rPr lang="en-GB" sz="1400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7002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9852433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Why did you choose Computer Science? What is the course about?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5792D7-1231-4267-8DD2-ED9992A184FA}"/>
              </a:ext>
            </a:extLst>
          </p:cNvPr>
          <p:cNvSpPr txBox="1"/>
          <p:nvPr/>
        </p:nvSpPr>
        <p:spPr>
          <a:xfrm>
            <a:off x="319178" y="1365161"/>
            <a:ext cx="9785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In this simple task you get the opportunity to tell me your choices and reasons behind choosing to study Computer Science.  Please answer all questions as best you can.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1F328D-BEBC-41D9-BF0E-96C03388E178}"/>
              </a:ext>
            </a:extLst>
          </p:cNvPr>
          <p:cNvGrpSpPr/>
          <p:nvPr/>
        </p:nvGrpSpPr>
        <p:grpSpPr>
          <a:xfrm>
            <a:off x="319175" y="1674496"/>
            <a:ext cx="11442519" cy="4113469"/>
            <a:chOff x="319175" y="1701929"/>
            <a:chExt cx="11456925" cy="370456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3531975-22D4-4042-AEED-32EF31456E0A}"/>
                </a:ext>
              </a:extLst>
            </p:cNvPr>
            <p:cNvGrpSpPr/>
            <p:nvPr/>
          </p:nvGrpSpPr>
          <p:grpSpPr>
            <a:xfrm>
              <a:off x="319178" y="1701929"/>
              <a:ext cx="11442516" cy="644135"/>
              <a:chOff x="319178" y="1701929"/>
              <a:chExt cx="11442516" cy="644135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276D4ED3-C729-41B2-998F-F46C61CDF858}"/>
                  </a:ext>
                </a:extLst>
              </p:cNvPr>
              <p:cNvSpPr/>
              <p:nvPr/>
            </p:nvSpPr>
            <p:spPr>
              <a:xfrm>
                <a:off x="401494" y="1963539"/>
                <a:ext cx="11360200" cy="382525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1B032899-3A0B-47B1-946C-6B5CD9E19257}"/>
                  </a:ext>
                </a:extLst>
              </p:cNvPr>
              <p:cNvSpPr/>
              <p:nvPr/>
            </p:nvSpPr>
            <p:spPr>
              <a:xfrm>
                <a:off x="319178" y="1701929"/>
                <a:ext cx="6096000" cy="23560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1. Why did you choose to study A level Computer Science?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494CFBB-495B-4940-8919-C2B5A33C38F8}"/>
                </a:ext>
              </a:extLst>
            </p:cNvPr>
            <p:cNvGrpSpPr/>
            <p:nvPr/>
          </p:nvGrpSpPr>
          <p:grpSpPr>
            <a:xfrm>
              <a:off x="319177" y="2415050"/>
              <a:ext cx="11442517" cy="752397"/>
              <a:chOff x="319177" y="1487145"/>
              <a:chExt cx="11442517" cy="752397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C6ABEB9-72B1-47A2-990A-C641106B0AFF}"/>
                  </a:ext>
                </a:extLst>
              </p:cNvPr>
              <p:cNvSpPr/>
              <p:nvPr/>
            </p:nvSpPr>
            <p:spPr>
              <a:xfrm>
                <a:off x="401494" y="1791736"/>
                <a:ext cx="11360200" cy="447806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9373483D-3E47-4020-88DF-5F636C3670B1}"/>
                  </a:ext>
                </a:extLst>
              </p:cNvPr>
              <p:cNvSpPr/>
              <p:nvPr/>
            </p:nvSpPr>
            <p:spPr>
              <a:xfrm>
                <a:off x="319177" y="1487145"/>
                <a:ext cx="7053173" cy="23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2. What other courses have you chosen to study at Key Stage 5, and what made you choose this combination?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7EE176D-F113-4082-AC67-71078F44D4B6}"/>
                </a:ext>
              </a:extLst>
            </p:cNvPr>
            <p:cNvGrpSpPr/>
            <p:nvPr/>
          </p:nvGrpSpPr>
          <p:grpSpPr>
            <a:xfrm>
              <a:off x="319177" y="3219968"/>
              <a:ext cx="11456923" cy="670649"/>
              <a:chOff x="319177" y="1364158"/>
              <a:chExt cx="11456923" cy="670649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5DA5E77D-53B1-4563-9E60-3B2F0AB8B0F9}"/>
                  </a:ext>
                </a:extLst>
              </p:cNvPr>
              <p:cNvSpPr/>
              <p:nvPr/>
            </p:nvSpPr>
            <p:spPr>
              <a:xfrm>
                <a:off x="415900" y="1652283"/>
                <a:ext cx="11360200" cy="382524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333C293-A82A-46DC-A7F9-DE3D848E15E3}"/>
                  </a:ext>
                </a:extLst>
              </p:cNvPr>
              <p:cNvSpPr/>
              <p:nvPr/>
            </p:nvSpPr>
            <p:spPr>
              <a:xfrm>
                <a:off x="319177" y="1364158"/>
                <a:ext cx="6096000" cy="23560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3. What are you hoping to achieve from studying Computer Science?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6308E0C-6068-4A99-AC86-03BE7F64F2DA}"/>
                </a:ext>
              </a:extLst>
            </p:cNvPr>
            <p:cNvGrpSpPr/>
            <p:nvPr/>
          </p:nvGrpSpPr>
          <p:grpSpPr>
            <a:xfrm>
              <a:off x="319176" y="3965049"/>
              <a:ext cx="11456924" cy="641367"/>
              <a:chOff x="319176" y="1186519"/>
              <a:chExt cx="11456924" cy="641367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B37A45C-27D5-4DCD-AC3F-0EF63CEB5DCA}"/>
                  </a:ext>
                </a:extLst>
              </p:cNvPr>
              <p:cNvSpPr/>
              <p:nvPr/>
            </p:nvSpPr>
            <p:spPr>
              <a:xfrm>
                <a:off x="415900" y="1465103"/>
                <a:ext cx="11360200" cy="362783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5252ED4-920D-47C1-A716-9DB40B5774B8}"/>
                  </a:ext>
                </a:extLst>
              </p:cNvPr>
              <p:cNvSpPr/>
              <p:nvPr/>
            </p:nvSpPr>
            <p:spPr>
              <a:xfrm>
                <a:off x="319176" y="1186519"/>
                <a:ext cx="9633421" cy="23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4. How would you describe yourself as a learner at GCSE?  What skills where you good at, what areas would you like to improve on? 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C7ECC1C-A0B3-475B-9587-3864FFCF5077}"/>
                </a:ext>
              </a:extLst>
            </p:cNvPr>
            <p:cNvGrpSpPr/>
            <p:nvPr/>
          </p:nvGrpSpPr>
          <p:grpSpPr>
            <a:xfrm>
              <a:off x="319175" y="4670113"/>
              <a:ext cx="11456925" cy="736383"/>
              <a:chOff x="319175" y="968863"/>
              <a:chExt cx="11456925" cy="736383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F95BD90C-ADC2-4A52-B299-0857E4D238F0}"/>
                  </a:ext>
                </a:extLst>
              </p:cNvPr>
              <p:cNvSpPr/>
              <p:nvPr/>
            </p:nvSpPr>
            <p:spPr>
              <a:xfrm>
                <a:off x="415900" y="1290169"/>
                <a:ext cx="11360200" cy="415077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20AC24C6-9202-4D2A-A6EF-106FCD845543}"/>
                  </a:ext>
                </a:extLst>
              </p:cNvPr>
              <p:cNvSpPr/>
              <p:nvPr/>
            </p:nvSpPr>
            <p:spPr>
              <a:xfrm>
                <a:off x="319175" y="968863"/>
                <a:ext cx="9633421" cy="23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5. What are your other hobbies and interests outside of school? Anything related to Computing?</a:t>
                </a:r>
              </a:p>
            </p:txBody>
          </p:sp>
        </p:grp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“Tell me about yourself”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F51C9A-8CE3-AB9B-2D8B-4268F68138E3}"/>
              </a:ext>
            </a:extLst>
          </p:cNvPr>
          <p:cNvSpPr/>
          <p:nvPr/>
        </p:nvSpPr>
        <p:spPr>
          <a:xfrm>
            <a:off x="319175" y="5843543"/>
            <a:ext cx="9633421" cy="261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6. How many external exams will you take as part of this course? How much of your final grade is the programming project worth?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90C4F3-4F1A-E6F0-D56D-4CD620AA3A6A}"/>
              </a:ext>
            </a:extLst>
          </p:cNvPr>
          <p:cNvSpPr/>
          <p:nvPr/>
        </p:nvSpPr>
        <p:spPr>
          <a:xfrm>
            <a:off x="401494" y="6105526"/>
            <a:ext cx="11360200" cy="460892"/>
          </a:xfrm>
          <a:prstGeom prst="rect">
            <a:avLst/>
          </a:prstGeom>
          <a:noFill/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627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38139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Emerging computer technology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Independent research task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AB0349-8A65-454D-B1E1-798CCAEC0964}"/>
              </a:ext>
            </a:extLst>
          </p:cNvPr>
          <p:cNvSpPr txBox="1"/>
          <p:nvPr/>
        </p:nvSpPr>
        <p:spPr>
          <a:xfrm>
            <a:off x="319178" y="1417038"/>
            <a:ext cx="114569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595959"/>
                </a:solidFill>
              </a:rPr>
              <a:t>In this task you get to investigate any area of emerging computer technology which interests you.</a:t>
            </a:r>
          </a:p>
          <a:p>
            <a:endParaRPr lang="en-GB" sz="1600" dirty="0">
              <a:solidFill>
                <a:srgbClr val="595959"/>
              </a:solidFill>
            </a:endParaRPr>
          </a:p>
          <a:p>
            <a:r>
              <a:rPr lang="en-GB" sz="1600" dirty="0">
                <a:solidFill>
                  <a:srgbClr val="595959"/>
                </a:solidFill>
              </a:rPr>
              <a:t>You can pick any area which interests you, but examples could be: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595959"/>
                </a:solidFill>
              </a:rPr>
              <a:t>Artificial intelligence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595959"/>
                </a:solidFill>
              </a:rPr>
              <a:t>Robotics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595959"/>
                </a:solidFill>
              </a:rPr>
              <a:t>Automated self driving cars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595959"/>
                </a:solidFill>
              </a:rPr>
              <a:t>Quantum 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595959"/>
                </a:solidFill>
              </a:rPr>
              <a:t>Augmented reality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595959"/>
              </a:solidFill>
            </a:endParaRPr>
          </a:p>
          <a:p>
            <a:r>
              <a:rPr lang="en-GB" sz="1600" dirty="0">
                <a:solidFill>
                  <a:srgbClr val="595959"/>
                </a:solidFill>
              </a:rPr>
              <a:t>In no more than ONE side of A4 summarise the area you have chosen under the following four headings: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What is it?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What are the possible Social, Moral, Cultural and Ethical </a:t>
            </a:r>
            <a:r>
              <a:rPr lang="en-GB" sz="1600" b="1" dirty="0">
                <a:solidFill>
                  <a:srgbClr val="595959"/>
                </a:solidFill>
              </a:rPr>
              <a:t>benefits</a:t>
            </a:r>
            <a:r>
              <a:rPr lang="en-GB" sz="1600" dirty="0">
                <a:solidFill>
                  <a:srgbClr val="595959"/>
                </a:solidFill>
              </a:rPr>
              <a:t> of this technology on society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What are the possible Social, Moral, Cultural and Ethical </a:t>
            </a:r>
            <a:r>
              <a:rPr lang="en-GB" sz="1600" b="1" dirty="0">
                <a:solidFill>
                  <a:srgbClr val="595959"/>
                </a:solidFill>
              </a:rPr>
              <a:t>risks</a:t>
            </a:r>
            <a:r>
              <a:rPr lang="en-GB" sz="1600" dirty="0">
                <a:solidFill>
                  <a:srgbClr val="595959"/>
                </a:solidFill>
              </a:rPr>
              <a:t> of this technology on society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600" dirty="0">
                <a:solidFill>
                  <a:srgbClr val="595959"/>
                </a:solidFill>
              </a:rPr>
              <a:t>My conclusion on this technology and what it will mean for our world 10 years from 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595959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D9E109F-E1D9-4BE6-95F8-61FB99360F4E}"/>
              </a:ext>
            </a:extLst>
          </p:cNvPr>
          <p:cNvSpPr/>
          <p:nvPr/>
        </p:nvSpPr>
        <p:spPr>
          <a:xfrm>
            <a:off x="363510" y="519069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b="1" dirty="0">
                <a:solidFill>
                  <a:srgbClr val="595959"/>
                </a:solidFill>
              </a:rPr>
              <a:t>Additional help: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637BCB3-C617-48D6-80D8-A5BEF940EB6A}"/>
              </a:ext>
            </a:extLst>
          </p:cNvPr>
          <p:cNvSpPr/>
          <p:nvPr/>
        </p:nvSpPr>
        <p:spPr>
          <a:xfrm>
            <a:off x="415900" y="5440962"/>
            <a:ext cx="11360200" cy="1076312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dirty="0">
                <a:solidFill>
                  <a:srgbClr val="595959"/>
                </a:solidFill>
              </a:rPr>
              <a:t>For additional help and support in structuring your answer you might like to watch some of the videos from the following Craig ‘n’ Dave playlists: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OCR:</a:t>
            </a:r>
          </a:p>
          <a:p>
            <a:r>
              <a:rPr lang="en-GB" sz="1100" dirty="0">
                <a:solidFill>
                  <a:srgbClr val="595959"/>
                </a:solidFill>
              </a:rPr>
              <a:t>SLR 17 – Ethical, morale and cultural issues</a:t>
            </a:r>
          </a:p>
          <a:p>
            <a:r>
              <a:rPr lang="en-GB" sz="1100" dirty="0">
                <a:solidFill>
                  <a:srgbClr val="595959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https://student.craigndave.org/videos/slr-17-ethical-moral-and-cultural-issues</a:t>
            </a:r>
            <a:endParaRPr lang="en-GB" sz="1100" dirty="0">
              <a:solidFill>
                <a:srgbClr val="595959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0998FB-F6EC-F136-3F76-47C61E732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5350" y="1417038"/>
            <a:ext cx="3601841" cy="199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05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The Cornell method of note taking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Note taking practice task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ACF8DB8-384B-49F8-A217-6AB7F6BF2D13}"/>
              </a:ext>
            </a:extLst>
          </p:cNvPr>
          <p:cNvSpPr txBox="1"/>
          <p:nvPr/>
        </p:nvSpPr>
        <p:spPr>
          <a:xfrm>
            <a:off x="319178" y="1417038"/>
            <a:ext cx="7453222" cy="4470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The expectation to do independent research at A Level will increase dramatically from GCSE.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There is a real skill to taking decent notes outside of lesson which are of value.   Research has proven that one of the most effective methods is the “Cornell” note taking method.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To start download the “Cornell note taking template” from Craig n Dave: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  <a:hlinkClick r:id="rId3"/>
              </a:rPr>
              <a:t>https://craigndave.org/cornell-note-taking/</a:t>
            </a:r>
            <a:r>
              <a:rPr lang="en-GB" sz="1100" dirty="0">
                <a:solidFill>
                  <a:srgbClr val="595959"/>
                </a:solidFill>
              </a:rPr>
              <a:t>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Watch the following two videos from Craig ‘n’ Dave: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595959"/>
                </a:solidFill>
              </a:rPr>
              <a:t>OCR: </a:t>
            </a:r>
            <a:r>
              <a:rPr lang="en-GB" sz="1050" dirty="0">
                <a:hlinkClick r:id="rId4"/>
              </a:rPr>
              <a:t>3. OCR A Level (H406-H466) SLR1 – 1.1 Performance of the CPU - Craig 'n' Dave</a:t>
            </a:r>
            <a:endParaRPr lang="en-GB" sz="1050" dirty="0"/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595959"/>
                </a:solidFill>
              </a:rPr>
              <a:t>OCR: </a:t>
            </a:r>
            <a:r>
              <a:rPr lang="en-GB" sz="1050" dirty="0">
                <a:hlinkClick r:id="rId5"/>
              </a:rPr>
              <a:t>32. OCR A Level (H446) SLR7 – 1.2 Programming paradigms - Craig 'n' Dave</a:t>
            </a:r>
            <a:endParaRPr lang="en-GB" sz="1050" dirty="0">
              <a:solidFill>
                <a:srgbClr val="595959"/>
              </a:solidFill>
            </a:endParaRPr>
          </a:p>
          <a:p>
            <a:pPr lvl="1"/>
            <a:endParaRPr lang="en-GB" sz="1050" dirty="0">
              <a:solidFill>
                <a:srgbClr val="595959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Write the title of the video and its topic in the top boxes (use a different sheet for each video).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In the main “Notes” section, write notes from the video.   You can do this in any way you like, a suggestion might be to rewind slightly when the canvas changes, thinking carefully about what was important in the previous few minutes.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Having recorded the notes, review them: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Turn each part into a question in the section on the left. 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For example, the notes may say, “The value of the program counter is passed to the memory address register”. 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The question then becomes, “which register is the value of the program counter passed to?” 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Sometimes these questions are easy, and at times they are more difficult to write. 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There may also be more than one valid question. 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You will need to decide for yourself which are the most appropriate questions for revision.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Finally pull out all the key words and their definitions words the notes and list them in the bottom section.  </a:t>
            </a:r>
          </a:p>
        </p:txBody>
      </p:sp>
      <p:pic>
        <p:nvPicPr>
          <p:cNvPr id="20" name="Picture 19" descr="A screenshot of a cell phone&#10;&#10;Description automatically generated">
            <a:extLst>
              <a:ext uri="{FF2B5EF4-FFF2-40B4-BE49-F238E27FC236}">
                <a16:creationId xmlns:a16="http://schemas.microsoft.com/office/drawing/2014/main" id="{1D936CE3-4834-4C39-822E-AFE9A8A653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9550">
            <a:off x="8127683" y="1298502"/>
            <a:ext cx="3564507" cy="52949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682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Programming tasks – building confidence and recapping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81BE2F-8A12-4791-8E94-3FC74D79664B}"/>
              </a:ext>
            </a:extLst>
          </p:cNvPr>
          <p:cNvSpPr txBox="1"/>
          <p:nvPr/>
        </p:nvSpPr>
        <p:spPr>
          <a:xfrm>
            <a:off x="158411" y="957651"/>
            <a:ext cx="7176714" cy="2313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Learning to “code” is a fun and essential part of A Level Computer Science.  This task is a nice refresher ahead of starting your A Level course.</a:t>
            </a:r>
          </a:p>
          <a:p>
            <a:pPr>
              <a:lnSpc>
                <a:spcPct val="120000"/>
              </a:lnSpc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Head over to the web site: </a:t>
            </a:r>
            <a:r>
              <a:rPr lang="en-GB" sz="1100" dirty="0">
                <a:hlinkClick r:id="rId3"/>
              </a:rPr>
              <a:t>Summer Coding Challenges | Mission </a:t>
            </a:r>
            <a:r>
              <a:rPr lang="en-GB" sz="1100" dirty="0" err="1">
                <a:hlinkClick r:id="rId3"/>
              </a:rPr>
              <a:t>Encodeable</a:t>
            </a: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Complete the following Levels: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Level 1: Campfire story generator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Level 2: Which sea creature are you?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Level 3: Sandcastle smash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Level 4: Sun, sand, sea</a:t>
            </a: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Each section presents you with helpful guidance, instructions and hints to help you complete the tasks.</a:t>
            </a: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Please screenshot your code into the relevant sections below.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63BDEBE7-0B0A-4AB2-9327-594A90E59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125" y="1431795"/>
            <a:ext cx="1404328" cy="140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BB6C28-A314-56EC-1F49-628E0E7EE1A4}"/>
              </a:ext>
            </a:extLst>
          </p:cNvPr>
          <p:cNvSpPr/>
          <p:nvPr/>
        </p:nvSpPr>
        <p:spPr>
          <a:xfrm>
            <a:off x="89651" y="3352800"/>
            <a:ext cx="2922490" cy="341581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1 code here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E148A9-B392-4045-79CC-79291BBD44AA}"/>
              </a:ext>
            </a:extLst>
          </p:cNvPr>
          <p:cNvSpPr/>
          <p:nvPr/>
        </p:nvSpPr>
        <p:spPr>
          <a:xfrm>
            <a:off x="3097264" y="3352800"/>
            <a:ext cx="2922491" cy="341581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2 code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8FD057-CD64-3717-80AD-28C618EF38FF}"/>
              </a:ext>
            </a:extLst>
          </p:cNvPr>
          <p:cNvSpPr/>
          <p:nvPr/>
        </p:nvSpPr>
        <p:spPr>
          <a:xfrm>
            <a:off x="9175242" y="1078895"/>
            <a:ext cx="2796987" cy="211012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 help build up your skills ready for the A-Level course, it is would be recommended to complete levels 5-10 (if you do, please screenshot your programs on next slide)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614A37-5A91-7547-13BF-F23D5D891A14}"/>
              </a:ext>
            </a:extLst>
          </p:cNvPr>
          <p:cNvSpPr/>
          <p:nvPr/>
        </p:nvSpPr>
        <p:spPr>
          <a:xfrm>
            <a:off x="6104878" y="3352800"/>
            <a:ext cx="2922490" cy="341581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3 code here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40E1047-5DB6-75FE-AC06-5A0E7A12A9C9}"/>
              </a:ext>
            </a:extLst>
          </p:cNvPr>
          <p:cNvSpPr/>
          <p:nvPr/>
        </p:nvSpPr>
        <p:spPr>
          <a:xfrm>
            <a:off x="9112491" y="3352800"/>
            <a:ext cx="2922491" cy="341581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4 code here</a:t>
            </a:r>
          </a:p>
        </p:txBody>
      </p:sp>
    </p:spTree>
    <p:extLst>
      <p:ext uri="{BB962C8B-B14F-4D97-AF65-F5344CB8AC3E}">
        <p14:creationId xmlns:p14="http://schemas.microsoft.com/office/powerpoint/2010/main" val="3007006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7638D-D184-8C8D-3C8D-F96194AA5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EA97407E-330C-7768-223C-C0DAA072CEA2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93AA11C-7D27-222A-9FAA-6E02314679D6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Programming tasks – building confidence and recapping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3691EA-71B3-893E-03B3-CB6A66EFA13D}"/>
              </a:ext>
            </a:extLst>
          </p:cNvPr>
          <p:cNvSpPr/>
          <p:nvPr/>
        </p:nvSpPr>
        <p:spPr>
          <a:xfrm>
            <a:off x="215156" y="986117"/>
            <a:ext cx="3722829" cy="26983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5 code here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4CC5DF-0D34-D80F-0E2E-0E554CD34A91}"/>
              </a:ext>
            </a:extLst>
          </p:cNvPr>
          <p:cNvSpPr/>
          <p:nvPr/>
        </p:nvSpPr>
        <p:spPr>
          <a:xfrm>
            <a:off x="4217981" y="995339"/>
            <a:ext cx="3722829" cy="26983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6 code here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A79D9F-9547-7456-7A30-480CBA552317}"/>
              </a:ext>
            </a:extLst>
          </p:cNvPr>
          <p:cNvSpPr/>
          <p:nvPr/>
        </p:nvSpPr>
        <p:spPr>
          <a:xfrm>
            <a:off x="8220807" y="986117"/>
            <a:ext cx="3722829" cy="270759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7 code here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912E47-F5BF-FAA0-3B6E-E4D4C14F1B72}"/>
              </a:ext>
            </a:extLst>
          </p:cNvPr>
          <p:cNvSpPr/>
          <p:nvPr/>
        </p:nvSpPr>
        <p:spPr>
          <a:xfrm>
            <a:off x="215156" y="3921673"/>
            <a:ext cx="3722829" cy="26983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8 code here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ADD66C-7440-B3BC-4657-FBFAE26D52F4}"/>
              </a:ext>
            </a:extLst>
          </p:cNvPr>
          <p:cNvSpPr/>
          <p:nvPr/>
        </p:nvSpPr>
        <p:spPr>
          <a:xfrm>
            <a:off x="4217981" y="3930895"/>
            <a:ext cx="3722829" cy="26983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9 code here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A28DC2-2DB4-D348-DAF6-C1F60816E522}"/>
              </a:ext>
            </a:extLst>
          </p:cNvPr>
          <p:cNvSpPr/>
          <p:nvPr/>
        </p:nvSpPr>
        <p:spPr>
          <a:xfrm>
            <a:off x="8220807" y="3921673"/>
            <a:ext cx="3722829" cy="270759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Place Level 10 code here</a:t>
            </a:r>
          </a:p>
        </p:txBody>
      </p:sp>
    </p:spTree>
    <p:extLst>
      <p:ext uri="{BB962C8B-B14F-4D97-AF65-F5344CB8AC3E}">
        <p14:creationId xmlns:p14="http://schemas.microsoft.com/office/powerpoint/2010/main" val="4099020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Truth tables to circuit diagrams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Computational logic task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2074EF-C026-4937-9C32-28C5E3FD7F0D}"/>
              </a:ext>
            </a:extLst>
          </p:cNvPr>
          <p:cNvSpPr txBox="1"/>
          <p:nvPr/>
        </p:nvSpPr>
        <p:spPr>
          <a:xfrm>
            <a:off x="401495" y="1333278"/>
            <a:ext cx="569450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595959"/>
                </a:solidFill>
              </a:rPr>
              <a:t>An important area of computer science is understanding the logic gates and diagrams which are used to represent the physical circuitry of computer systems.</a:t>
            </a:r>
          </a:p>
          <a:p>
            <a:endParaRPr lang="en-GB" sz="1400" dirty="0">
              <a:solidFill>
                <a:srgbClr val="595959"/>
              </a:solidFill>
            </a:endParaRPr>
          </a:p>
          <a:p>
            <a:r>
              <a:rPr lang="en-GB" sz="1400" dirty="0">
                <a:solidFill>
                  <a:srgbClr val="595959"/>
                </a:solidFill>
              </a:rPr>
              <a:t>Carry out some research into the following areas: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Logic gates: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NAND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NOR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NOT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OR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XOR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Truth tables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Boolean expressions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95959"/>
                </a:solidFill>
              </a:rPr>
              <a:t>Circuit diagrams</a:t>
            </a:r>
          </a:p>
          <a:p>
            <a:endParaRPr lang="en-GB" sz="1400" dirty="0">
              <a:solidFill>
                <a:srgbClr val="595959"/>
              </a:solidFill>
            </a:endParaRPr>
          </a:p>
          <a:p>
            <a:r>
              <a:rPr lang="en-GB" sz="1400" dirty="0">
                <a:solidFill>
                  <a:srgbClr val="595959"/>
                </a:solidFill>
              </a:rPr>
              <a:t>Complete the tasks on the following slides.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98AB02-6CB0-4BD6-B942-C46C0C2EC1F4}"/>
              </a:ext>
            </a:extLst>
          </p:cNvPr>
          <p:cNvGrpSpPr/>
          <p:nvPr/>
        </p:nvGrpSpPr>
        <p:grpSpPr>
          <a:xfrm>
            <a:off x="236450" y="5269426"/>
            <a:ext cx="5859550" cy="1362826"/>
            <a:chOff x="371568" y="5493875"/>
            <a:chExt cx="6641975" cy="86197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1A06D9-A82A-47C4-B236-AFA79084441E}"/>
                </a:ext>
              </a:extLst>
            </p:cNvPr>
            <p:cNvSpPr/>
            <p:nvPr/>
          </p:nvSpPr>
          <p:spPr>
            <a:xfrm>
              <a:off x="371568" y="5493875"/>
              <a:ext cx="6096000" cy="1654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100" b="1" dirty="0">
                  <a:solidFill>
                    <a:srgbClr val="595959"/>
                  </a:solidFill>
                </a:rPr>
                <a:t>Additional help: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2B7DAA5-34E2-4CC6-A6ED-AEA1EA77885E}"/>
                </a:ext>
              </a:extLst>
            </p:cNvPr>
            <p:cNvSpPr/>
            <p:nvPr/>
          </p:nvSpPr>
          <p:spPr>
            <a:xfrm>
              <a:off x="423959" y="5727204"/>
              <a:ext cx="6589584" cy="62864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For additional help and support in structuring your answer you might like to watch some of the videos from the following Craig ‘n’ Dave playlists: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OCR: SLR 15 – Boolean algebra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https://student.craigndave.org/videos/slr-15-boolean-algebra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EFEA594-DFC5-45BC-B00B-8F71036500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3541" y="1044531"/>
            <a:ext cx="6218459" cy="58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95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Truth tables to circuit diagrams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Computational logic task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F7A2485-06D2-46D4-8C55-E20BECAE3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9" y="1658166"/>
            <a:ext cx="2554749" cy="14325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2761306-CD81-4EA6-8719-8E8C1027D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84" y="3331194"/>
            <a:ext cx="2554749" cy="14325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A402C90-9A38-4763-9942-1DCB3FD8B0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84" y="4933751"/>
            <a:ext cx="2554749" cy="143250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5FF3477-526C-416A-AB83-883620B811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291" y="1668346"/>
            <a:ext cx="2554749" cy="14403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633F570-85C6-44CE-A2B1-D85850D744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291" y="3331195"/>
            <a:ext cx="2554749" cy="143250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4E95161-803A-4941-B712-9D92BEE7D3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292" y="4933752"/>
            <a:ext cx="2554749" cy="14325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1A6FA43-A88A-4BC3-B04F-B04E461EF563}"/>
              </a:ext>
            </a:extLst>
          </p:cNvPr>
          <p:cNvSpPr txBox="1"/>
          <p:nvPr/>
        </p:nvSpPr>
        <p:spPr>
          <a:xfrm>
            <a:off x="401495" y="1333278"/>
            <a:ext cx="56945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Drag the labels into their correct place on the following diagram: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25BECCE-CA39-4365-B056-4EAD7DEFAA3D}"/>
              </a:ext>
            </a:extLst>
          </p:cNvPr>
          <p:cNvSpPr txBox="1"/>
          <p:nvPr/>
        </p:nvSpPr>
        <p:spPr>
          <a:xfrm>
            <a:off x="7515133" y="3069584"/>
            <a:ext cx="846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AND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FBE087-8EF7-44F6-AEDA-69B5DB424EA8}"/>
              </a:ext>
            </a:extLst>
          </p:cNvPr>
          <p:cNvSpPr txBox="1"/>
          <p:nvPr/>
        </p:nvSpPr>
        <p:spPr>
          <a:xfrm>
            <a:off x="7282698" y="4001363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NAND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8F0564C-45FA-42DB-ABDC-6972C60AB84E}"/>
              </a:ext>
            </a:extLst>
          </p:cNvPr>
          <p:cNvSpPr txBox="1"/>
          <p:nvPr/>
        </p:nvSpPr>
        <p:spPr>
          <a:xfrm>
            <a:off x="8755153" y="4388432"/>
            <a:ext cx="849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NOR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B8FC403-65F8-403F-9A40-93ADBD78CA02}"/>
              </a:ext>
            </a:extLst>
          </p:cNvPr>
          <p:cNvSpPr txBox="1"/>
          <p:nvPr/>
        </p:nvSpPr>
        <p:spPr>
          <a:xfrm>
            <a:off x="8733101" y="3429000"/>
            <a:ext cx="81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NOT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753ECF6-A288-4EC2-8AE6-72947059D5E9}"/>
              </a:ext>
            </a:extLst>
          </p:cNvPr>
          <p:cNvSpPr txBox="1"/>
          <p:nvPr/>
        </p:nvSpPr>
        <p:spPr>
          <a:xfrm>
            <a:off x="8220001" y="2101547"/>
            <a:ext cx="6174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OR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B9C2241-ACBF-450E-9768-6207CC54CE75}"/>
              </a:ext>
            </a:extLst>
          </p:cNvPr>
          <p:cNvSpPr txBox="1"/>
          <p:nvPr/>
        </p:nvSpPr>
        <p:spPr>
          <a:xfrm>
            <a:off x="9923817" y="2980009"/>
            <a:ext cx="793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XOR</a:t>
            </a:r>
          </a:p>
        </p:txBody>
      </p:sp>
    </p:spTree>
    <p:extLst>
      <p:ext uri="{BB962C8B-B14F-4D97-AF65-F5344CB8AC3E}">
        <p14:creationId xmlns:p14="http://schemas.microsoft.com/office/powerpoint/2010/main" val="999253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Truth tables to circuit diagrams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Computational logic task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48FB195-BDBC-47D7-B36F-482CBCC90F1D}"/>
              </a:ext>
            </a:extLst>
          </p:cNvPr>
          <p:cNvSpPr txBox="1"/>
          <p:nvPr/>
        </p:nvSpPr>
        <p:spPr>
          <a:xfrm>
            <a:off x="401495" y="1333278"/>
            <a:ext cx="56945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2"/>
            </a:pPr>
            <a:r>
              <a:rPr lang="en-GB" sz="1100" dirty="0">
                <a:solidFill>
                  <a:srgbClr val="595959"/>
                </a:solidFill>
              </a:rPr>
              <a:t>Draw the circuit diagram which would represent the following Boolean expression: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923C53C-5FE0-42C9-A238-6BF157B814D3}"/>
              </a:ext>
            </a:extLst>
          </p:cNvPr>
          <p:cNvSpPr txBox="1"/>
          <p:nvPr/>
        </p:nvSpPr>
        <p:spPr>
          <a:xfrm>
            <a:off x="702129" y="1876725"/>
            <a:ext cx="4246430" cy="369332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OCR Boolean Expression: </a:t>
            </a:r>
            <a:r>
              <a:rPr lang="en-GB" b="1" dirty="0">
                <a:solidFill>
                  <a:srgbClr val="595959"/>
                </a:solidFill>
              </a:rPr>
              <a:t>F =</a:t>
            </a:r>
            <a:r>
              <a:rPr lang="en-GB" dirty="0">
                <a:solidFill>
                  <a:srgbClr val="595959"/>
                </a:solidFill>
              </a:rPr>
              <a:t> </a:t>
            </a:r>
            <a:r>
              <a:rPr lang="en-GB" b="1" dirty="0">
                <a:solidFill>
                  <a:srgbClr val="595959"/>
                </a:solidFill>
              </a:rPr>
              <a:t>¬(¬C ∧ (A </a:t>
            </a:r>
            <a:r>
              <a:rPr lang="en-GB" b="1" u="sng" dirty="0">
                <a:solidFill>
                  <a:srgbClr val="595959"/>
                </a:solidFill>
              </a:rPr>
              <a:t>V</a:t>
            </a:r>
            <a:r>
              <a:rPr lang="en-GB" b="1" dirty="0">
                <a:solidFill>
                  <a:srgbClr val="595959"/>
                </a:solidFill>
              </a:rPr>
              <a:t> B)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6D74490-7FE7-4890-B4E1-2CB1C8E0F336}"/>
              </a:ext>
            </a:extLst>
          </p:cNvPr>
          <p:cNvSpPr txBox="1"/>
          <p:nvPr/>
        </p:nvSpPr>
        <p:spPr>
          <a:xfrm>
            <a:off x="303176" y="3066341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7DADBA0-1070-4340-917C-4683EE7E67B0}"/>
              </a:ext>
            </a:extLst>
          </p:cNvPr>
          <p:cNvSpPr txBox="1"/>
          <p:nvPr/>
        </p:nvSpPr>
        <p:spPr>
          <a:xfrm>
            <a:off x="303176" y="377903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B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5BBAD82-961D-4A5C-91B0-43937F00E238}"/>
              </a:ext>
            </a:extLst>
          </p:cNvPr>
          <p:cNvSpPr txBox="1"/>
          <p:nvPr/>
        </p:nvSpPr>
        <p:spPr>
          <a:xfrm>
            <a:off x="300128" y="5531067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C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F27916E-7F8D-4C17-9C20-1F299742D789}"/>
              </a:ext>
            </a:extLst>
          </p:cNvPr>
          <p:cNvSpPr txBox="1"/>
          <p:nvPr/>
        </p:nvSpPr>
        <p:spPr>
          <a:xfrm>
            <a:off x="6157491" y="4475943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F</a:t>
            </a:r>
          </a:p>
        </p:txBody>
      </p:sp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31DA780C-DACA-41BA-8B57-9BF86F51C1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256960"/>
              </p:ext>
            </p:extLst>
          </p:nvPr>
        </p:nvGraphicFramePr>
        <p:xfrm>
          <a:off x="8130498" y="2608803"/>
          <a:ext cx="3010868" cy="36971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3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0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0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2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1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21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78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595959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0" name="Rectangle 49">
            <a:extLst>
              <a:ext uri="{FF2B5EF4-FFF2-40B4-BE49-F238E27FC236}">
                <a16:creationId xmlns:a16="http://schemas.microsoft.com/office/drawing/2014/main" id="{71D845EC-A8A0-4497-BD5B-D2BD5A3B601A}"/>
              </a:ext>
            </a:extLst>
          </p:cNvPr>
          <p:cNvSpPr/>
          <p:nvPr/>
        </p:nvSpPr>
        <p:spPr>
          <a:xfrm>
            <a:off x="702129" y="2745677"/>
            <a:ext cx="5355771" cy="3836098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595959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4774968-901D-44FB-BD38-0884AF6E25B2}"/>
              </a:ext>
            </a:extLst>
          </p:cNvPr>
          <p:cNvSpPr txBox="1"/>
          <p:nvPr/>
        </p:nvSpPr>
        <p:spPr>
          <a:xfrm>
            <a:off x="7809060" y="2120904"/>
            <a:ext cx="35169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3"/>
            </a:pPr>
            <a:r>
              <a:rPr lang="en-GB" sz="1100" dirty="0">
                <a:solidFill>
                  <a:srgbClr val="595959"/>
                </a:solidFill>
              </a:rPr>
              <a:t>Complete the truth table for the circuit diagram you have drawn</a:t>
            </a:r>
          </a:p>
        </p:txBody>
      </p:sp>
    </p:spTree>
    <p:extLst>
      <p:ext uri="{BB962C8B-B14F-4D97-AF65-F5344CB8AC3E}">
        <p14:creationId xmlns:p14="http://schemas.microsoft.com/office/powerpoint/2010/main" val="2508908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lose up of a womans face&#10;&#10;Description automatically generated">
            <a:extLst>
              <a:ext uri="{FF2B5EF4-FFF2-40B4-BE49-F238E27FC236}">
                <a16:creationId xmlns:a16="http://schemas.microsoft.com/office/drawing/2014/main" id="{FF19D066-2311-4E45-8CC3-24F8742B9E1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24" y="888765"/>
            <a:ext cx="8921675" cy="5884964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Representing negative numbers in binary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Binary task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4B7800-09CF-4573-8F33-963C9495A730}"/>
              </a:ext>
            </a:extLst>
          </p:cNvPr>
          <p:cNvSpPr txBox="1"/>
          <p:nvPr/>
        </p:nvSpPr>
        <p:spPr>
          <a:xfrm>
            <a:off x="401495" y="1333278"/>
            <a:ext cx="5694506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In GCSE computer science you will have learnt how to represent positive whole numbers in binary e.g. 47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At A Level you will need to know how to represent negative as well e.g. -47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Start to recapping (or learning if you didn’t do the GCSE) how to represent positive whole numbers between 0-255 in binary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Now research how to represent negative numbers in binary using the method known 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	Two’s complement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Complete the tasks on the following slides.</a:t>
            </a:r>
          </a:p>
          <a:p>
            <a:endParaRPr lang="en-GB" sz="1100" dirty="0">
              <a:solidFill>
                <a:srgbClr val="595959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626E6CA-0101-473B-8CDA-FE2F9B079BEB}"/>
              </a:ext>
            </a:extLst>
          </p:cNvPr>
          <p:cNvGrpSpPr/>
          <p:nvPr/>
        </p:nvGrpSpPr>
        <p:grpSpPr>
          <a:xfrm>
            <a:off x="371569" y="4588015"/>
            <a:ext cx="9248682" cy="1736586"/>
            <a:chOff x="371568" y="5493875"/>
            <a:chExt cx="10483657" cy="1240174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1B23D7C-160A-45D7-A4B3-2E47CA88736B}"/>
                </a:ext>
              </a:extLst>
            </p:cNvPr>
            <p:cNvSpPr/>
            <p:nvPr/>
          </p:nvSpPr>
          <p:spPr>
            <a:xfrm>
              <a:off x="371568" y="5493875"/>
              <a:ext cx="6096000" cy="186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100" b="1" dirty="0">
                  <a:solidFill>
                    <a:srgbClr val="595959"/>
                  </a:solidFill>
                </a:rPr>
                <a:t>Additional help: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D9F4F17-8297-4408-AA50-F368EDFDC2BF}"/>
                </a:ext>
              </a:extLst>
            </p:cNvPr>
            <p:cNvSpPr/>
            <p:nvPr/>
          </p:nvSpPr>
          <p:spPr>
            <a:xfrm>
              <a:off x="423959" y="5727204"/>
              <a:ext cx="10431266" cy="100684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For additional help and support in structuring your answer you might like to watch some of the following videos from Craig ‘n’ Dave: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GCSE recap: How to represent positive binary values 0-255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https://student.craigndave.org/videos/aqa-gcse-slr13-number-bases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A Level: Representing negative binary values using Two’s Complement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https://student.craigndave.org/videos/aqa-alevel-slr11-twos-complement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2785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lose up of a womans face&#10;&#10;Description automatically generated">
            <a:extLst>
              <a:ext uri="{FF2B5EF4-FFF2-40B4-BE49-F238E27FC236}">
                <a16:creationId xmlns:a16="http://schemas.microsoft.com/office/drawing/2014/main" id="{FF19D066-2311-4E45-8CC3-24F8742B9E1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24" y="888765"/>
            <a:ext cx="8921675" cy="5884964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Representing negative numbers in binary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Binary task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E0AC26-0963-4F15-83A8-893864B7CBA2}"/>
              </a:ext>
            </a:extLst>
          </p:cNvPr>
          <p:cNvSpPr txBox="1"/>
          <p:nvPr/>
        </p:nvSpPr>
        <p:spPr>
          <a:xfrm>
            <a:off x="401495" y="1333278"/>
            <a:ext cx="56945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Write out the positive binary number 107, the answer should be displayed in 8 bits.   </a:t>
            </a:r>
          </a:p>
        </p:txBody>
      </p:sp>
      <p:graphicFrame>
        <p:nvGraphicFramePr>
          <p:cNvPr id="12" name="Table 6">
            <a:extLst>
              <a:ext uri="{FF2B5EF4-FFF2-40B4-BE49-F238E27FC236}">
                <a16:creationId xmlns:a16="http://schemas.microsoft.com/office/drawing/2014/main" id="{33FA2E53-2BC2-40BD-9554-1AFB38F7EF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60178"/>
              </p:ext>
            </p:extLst>
          </p:nvPr>
        </p:nvGraphicFramePr>
        <p:xfrm>
          <a:off x="517525" y="1707266"/>
          <a:ext cx="49403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538">
                  <a:extLst>
                    <a:ext uri="{9D8B030D-6E8A-4147-A177-3AD203B41FA5}">
                      <a16:colId xmlns:a16="http://schemas.microsoft.com/office/drawing/2014/main" val="155751270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7376638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17409074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57121273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38780133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052544734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23408043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635829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492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704534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7A4C6065-583B-4B94-9265-380956CED67F}"/>
              </a:ext>
            </a:extLst>
          </p:cNvPr>
          <p:cNvSpPr txBox="1"/>
          <p:nvPr/>
        </p:nvSpPr>
        <p:spPr>
          <a:xfrm>
            <a:off x="401493" y="3693839"/>
            <a:ext cx="50563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2"/>
            </a:pPr>
            <a:r>
              <a:rPr lang="en-GB" sz="1100" dirty="0">
                <a:solidFill>
                  <a:srgbClr val="595959"/>
                </a:solidFill>
              </a:rPr>
              <a:t>Write out the negative binary number -107 using Two’s Complement, the answer should be displayed in 8 bits.</a:t>
            </a:r>
          </a:p>
        </p:txBody>
      </p:sp>
      <p:graphicFrame>
        <p:nvGraphicFramePr>
          <p:cNvPr id="19" name="Table 6">
            <a:extLst>
              <a:ext uri="{FF2B5EF4-FFF2-40B4-BE49-F238E27FC236}">
                <a16:creationId xmlns:a16="http://schemas.microsoft.com/office/drawing/2014/main" id="{C4461D50-EEFD-4E71-8F32-55D9603E0A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916069"/>
              </p:ext>
            </p:extLst>
          </p:nvPr>
        </p:nvGraphicFramePr>
        <p:xfrm>
          <a:off x="517524" y="4067827"/>
          <a:ext cx="49403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538">
                  <a:extLst>
                    <a:ext uri="{9D8B030D-6E8A-4147-A177-3AD203B41FA5}">
                      <a16:colId xmlns:a16="http://schemas.microsoft.com/office/drawing/2014/main" val="155751270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7376638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17409074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57121273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38780133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052544734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23408043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635829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492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704534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AAC3749-BE36-4819-9B64-66DA30066695}"/>
              </a:ext>
            </a:extLst>
          </p:cNvPr>
          <p:cNvSpPr txBox="1"/>
          <p:nvPr/>
        </p:nvSpPr>
        <p:spPr>
          <a:xfrm>
            <a:off x="6303113" y="1333278"/>
            <a:ext cx="50563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3"/>
            </a:pPr>
            <a:r>
              <a:rPr lang="en-GB" sz="1100" dirty="0">
                <a:solidFill>
                  <a:srgbClr val="595959"/>
                </a:solidFill>
              </a:rPr>
              <a:t>How would you represent the lowest negative number possible using Two’s Complement, given 8 bits.</a:t>
            </a:r>
          </a:p>
        </p:txBody>
      </p:sp>
      <p:graphicFrame>
        <p:nvGraphicFramePr>
          <p:cNvPr id="21" name="Table 6">
            <a:extLst>
              <a:ext uri="{FF2B5EF4-FFF2-40B4-BE49-F238E27FC236}">
                <a16:creationId xmlns:a16="http://schemas.microsoft.com/office/drawing/2014/main" id="{C2EC4471-1F42-4016-A999-E268B17FBA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934157"/>
              </p:ext>
            </p:extLst>
          </p:nvPr>
        </p:nvGraphicFramePr>
        <p:xfrm>
          <a:off x="6419144" y="1707266"/>
          <a:ext cx="49403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538">
                  <a:extLst>
                    <a:ext uri="{9D8B030D-6E8A-4147-A177-3AD203B41FA5}">
                      <a16:colId xmlns:a16="http://schemas.microsoft.com/office/drawing/2014/main" val="155751270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7376638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17409074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57121273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38780133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052544734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23408043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635829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492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704534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C82BA668-69BA-4DE6-947E-5D02C381DD37}"/>
              </a:ext>
            </a:extLst>
          </p:cNvPr>
          <p:cNvSpPr txBox="1"/>
          <p:nvPr/>
        </p:nvSpPr>
        <p:spPr>
          <a:xfrm>
            <a:off x="6303113" y="3736436"/>
            <a:ext cx="50563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4"/>
            </a:pPr>
            <a:r>
              <a:rPr lang="en-GB" sz="1100" dirty="0">
                <a:solidFill>
                  <a:srgbClr val="595959"/>
                </a:solidFill>
              </a:rPr>
              <a:t>How would you represent the largest positive number possible using Two’s Complement, given 8 bits.</a:t>
            </a:r>
          </a:p>
        </p:txBody>
      </p:sp>
      <p:graphicFrame>
        <p:nvGraphicFramePr>
          <p:cNvPr id="24" name="Table 6">
            <a:extLst>
              <a:ext uri="{FF2B5EF4-FFF2-40B4-BE49-F238E27FC236}">
                <a16:creationId xmlns:a16="http://schemas.microsoft.com/office/drawing/2014/main" id="{BC483A60-003D-4616-9EE8-F506EA361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911731"/>
              </p:ext>
            </p:extLst>
          </p:nvPr>
        </p:nvGraphicFramePr>
        <p:xfrm>
          <a:off x="6419144" y="4110424"/>
          <a:ext cx="49403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538">
                  <a:extLst>
                    <a:ext uri="{9D8B030D-6E8A-4147-A177-3AD203B41FA5}">
                      <a16:colId xmlns:a16="http://schemas.microsoft.com/office/drawing/2014/main" val="155751270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7376638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17409074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57121273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38780133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052544734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23408043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635829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492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59595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704534"/>
                  </a:ext>
                </a:extLst>
              </a:tr>
            </a:tbl>
          </a:graphicData>
        </a:graphic>
      </p:graphicFrame>
      <p:grpSp>
        <p:nvGrpSpPr>
          <p:cNvPr id="25" name="Group 24">
            <a:extLst>
              <a:ext uri="{FF2B5EF4-FFF2-40B4-BE49-F238E27FC236}">
                <a16:creationId xmlns:a16="http://schemas.microsoft.com/office/drawing/2014/main" id="{D2D9BB4A-CCB1-4A58-B491-8AC93FF24DDC}"/>
              </a:ext>
            </a:extLst>
          </p:cNvPr>
          <p:cNvGrpSpPr/>
          <p:nvPr/>
        </p:nvGrpSpPr>
        <p:grpSpPr>
          <a:xfrm>
            <a:off x="5369329" y="1681252"/>
            <a:ext cx="856718" cy="812504"/>
            <a:chOff x="5369329" y="1681252"/>
            <a:chExt cx="856718" cy="812504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10394E4-BE3F-4E20-89DF-65B8DE2FEDDA}"/>
                </a:ext>
              </a:extLst>
            </p:cNvPr>
            <p:cNvSpPr txBox="1"/>
            <p:nvPr/>
          </p:nvSpPr>
          <p:spPr>
            <a:xfrm>
              <a:off x="5378854" y="1681252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weighting 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7DCBAA5-41EB-43F9-8DC5-F235E8462B42}"/>
                </a:ext>
              </a:extLst>
            </p:cNvPr>
            <p:cNvSpPr txBox="1"/>
            <p:nvPr/>
          </p:nvSpPr>
          <p:spPr>
            <a:xfrm>
              <a:off x="5369329" y="2062869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value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3DD5B3C-7592-4205-A9D9-3DDC916209C9}"/>
              </a:ext>
            </a:extLst>
          </p:cNvPr>
          <p:cNvGrpSpPr/>
          <p:nvPr/>
        </p:nvGrpSpPr>
        <p:grpSpPr>
          <a:xfrm>
            <a:off x="11274691" y="1671854"/>
            <a:ext cx="856718" cy="812504"/>
            <a:chOff x="5369329" y="1681252"/>
            <a:chExt cx="856718" cy="812504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0713B68-FF11-4F8A-959A-AC6A973D19DA}"/>
                </a:ext>
              </a:extLst>
            </p:cNvPr>
            <p:cNvSpPr txBox="1"/>
            <p:nvPr/>
          </p:nvSpPr>
          <p:spPr>
            <a:xfrm>
              <a:off x="5378854" y="1681252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weighting 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7DAF392-148D-4FBE-9C48-BD6CC3F2B16D}"/>
                </a:ext>
              </a:extLst>
            </p:cNvPr>
            <p:cNvSpPr txBox="1"/>
            <p:nvPr/>
          </p:nvSpPr>
          <p:spPr>
            <a:xfrm>
              <a:off x="5369329" y="2062869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value 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1A060BF-20AF-42A8-A4C8-6A9C8CA6381B}"/>
              </a:ext>
            </a:extLst>
          </p:cNvPr>
          <p:cNvGrpSpPr/>
          <p:nvPr/>
        </p:nvGrpSpPr>
        <p:grpSpPr>
          <a:xfrm>
            <a:off x="5369330" y="4063895"/>
            <a:ext cx="856718" cy="793454"/>
            <a:chOff x="5369329" y="1681252"/>
            <a:chExt cx="856718" cy="793454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0F51918-8DE7-46B4-875C-7F3509AB5506}"/>
                </a:ext>
              </a:extLst>
            </p:cNvPr>
            <p:cNvSpPr txBox="1"/>
            <p:nvPr/>
          </p:nvSpPr>
          <p:spPr>
            <a:xfrm>
              <a:off x="5378854" y="1681252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weighting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07AFED6-C8B3-43B6-824B-3A42738D2F6E}"/>
                </a:ext>
              </a:extLst>
            </p:cNvPr>
            <p:cNvSpPr txBox="1"/>
            <p:nvPr/>
          </p:nvSpPr>
          <p:spPr>
            <a:xfrm>
              <a:off x="5369329" y="2043819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value 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452D167-1794-443A-AA1F-0746BB3B058C}"/>
              </a:ext>
            </a:extLst>
          </p:cNvPr>
          <p:cNvGrpSpPr/>
          <p:nvPr/>
        </p:nvGrpSpPr>
        <p:grpSpPr>
          <a:xfrm>
            <a:off x="11274692" y="4073547"/>
            <a:ext cx="856718" cy="812504"/>
            <a:chOff x="5369329" y="1681252"/>
            <a:chExt cx="856718" cy="812504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A9D26B0-BC5F-41E2-AD1C-E226BC93D483}"/>
                </a:ext>
              </a:extLst>
            </p:cNvPr>
            <p:cNvSpPr txBox="1"/>
            <p:nvPr/>
          </p:nvSpPr>
          <p:spPr>
            <a:xfrm>
              <a:off x="5378854" y="1681252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weighting 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0F30F47-B228-498B-885F-F65362EBC619}"/>
                </a:ext>
              </a:extLst>
            </p:cNvPr>
            <p:cNvSpPr txBox="1"/>
            <p:nvPr/>
          </p:nvSpPr>
          <p:spPr>
            <a:xfrm>
              <a:off x="5369329" y="2062869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value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9495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1½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Converting between base-2, base-10 and base-16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Binary task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65D936-4C06-413C-B16C-179DBDCA5917}"/>
              </a:ext>
            </a:extLst>
          </p:cNvPr>
          <p:cNvSpPr txBox="1"/>
          <p:nvPr/>
        </p:nvSpPr>
        <p:spPr>
          <a:xfrm>
            <a:off x="401494" y="1333278"/>
            <a:ext cx="652318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As humans we have use the decimal or denary number system (base-10), made up of the unique digits 0-9.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Computer systems at the most basic level use only binary 1’s and 0’s (base-2).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As a computer scientist you will also need to become familiar with the hexadecimal number system (base-16).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You will also need to be comfortable with converting numbers between these three base systems.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Research the following areas: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Base-2 binary number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Base-10 decimal/denary number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Base-16 hexadecimal number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How to convert between base-2, base-10 and base-16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Complete the tasks on the following slides.</a:t>
            </a:r>
          </a:p>
          <a:p>
            <a:endParaRPr lang="en-GB" sz="1100" dirty="0">
              <a:solidFill>
                <a:srgbClr val="595959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7FE70FB-F7C0-4DA7-B8F6-4D5002349BDA}"/>
              </a:ext>
            </a:extLst>
          </p:cNvPr>
          <p:cNvGrpSpPr/>
          <p:nvPr/>
        </p:nvGrpSpPr>
        <p:grpSpPr>
          <a:xfrm>
            <a:off x="371569" y="4588015"/>
            <a:ext cx="7886606" cy="1736586"/>
            <a:chOff x="371568" y="5493875"/>
            <a:chExt cx="10483657" cy="1240174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B4FB0BB-CCB3-4F45-8D90-0FC5AF03E777}"/>
                </a:ext>
              </a:extLst>
            </p:cNvPr>
            <p:cNvSpPr/>
            <p:nvPr/>
          </p:nvSpPr>
          <p:spPr>
            <a:xfrm>
              <a:off x="371568" y="5493875"/>
              <a:ext cx="6096000" cy="186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100" b="1" dirty="0">
                  <a:solidFill>
                    <a:srgbClr val="595959"/>
                  </a:solidFill>
                </a:rPr>
                <a:t>Additional help: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0794F1-E72A-4332-8F05-C3E54552999F}"/>
                </a:ext>
              </a:extLst>
            </p:cNvPr>
            <p:cNvSpPr/>
            <p:nvPr/>
          </p:nvSpPr>
          <p:spPr>
            <a:xfrm>
              <a:off x="423959" y="5727204"/>
              <a:ext cx="10431266" cy="100684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For additional help and support in structuring your answer you might like to watch some of the following videos from Craig ‘n’ Dave: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Base 2, 10 and 16 number systems: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https://student.craigndave.org/videos/aqa-alevel-slr10-base-2-10-and-16-number-systems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Converting between binary, hex and decimal: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https://student.craigndave.org/videos/aqa-alevel-slr11-aqa-converting-between-binary-hex-and-decimal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</p:txBody>
        </p:sp>
      </p:grpSp>
      <p:pic>
        <p:nvPicPr>
          <p:cNvPr id="20" name="Picture 19" descr="A screenshot of a cell phone&#10;&#10;Description automatically generated">
            <a:extLst>
              <a:ext uri="{FF2B5EF4-FFF2-40B4-BE49-F238E27FC236}">
                <a16:creationId xmlns:a16="http://schemas.microsoft.com/office/drawing/2014/main" id="{184BC179-B633-487C-8484-B0788C3181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690" y="1570333"/>
            <a:ext cx="2756991" cy="4830468"/>
          </a:xfrm>
          <a:prstGeom prst="rect">
            <a:avLst/>
          </a:prstGeom>
        </p:spPr>
      </p:pic>
      <p:pic>
        <p:nvPicPr>
          <p:cNvPr id="21" name="Picture 20" descr="A close up of a clock&#10;&#10;Description automatically generated">
            <a:extLst>
              <a:ext uri="{FF2B5EF4-FFF2-40B4-BE49-F238E27FC236}">
                <a16:creationId xmlns:a16="http://schemas.microsoft.com/office/drawing/2014/main" id="{2D19BE0B-E71E-48BA-A268-4AE8929E405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41176">
            <a:off x="6036591" y="2806064"/>
            <a:ext cx="3577198" cy="124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98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1½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Converting between base-2, base-10 and base-16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Binary task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11B5C3-6F1C-4A5B-BECA-EFC641EA7BD8}"/>
              </a:ext>
            </a:extLst>
          </p:cNvPr>
          <p:cNvSpPr txBox="1"/>
          <p:nvPr/>
        </p:nvSpPr>
        <p:spPr>
          <a:xfrm>
            <a:off x="319178" y="1530231"/>
            <a:ext cx="65231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Convert the base-2 binary number 11000101 into base-10 and base-16.</a:t>
            </a:r>
          </a:p>
          <a:p>
            <a:r>
              <a:rPr lang="en-GB" sz="1100" dirty="0">
                <a:solidFill>
                  <a:srgbClr val="595959"/>
                </a:solidFill>
              </a:rPr>
              <a:t>(Show all your working)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59C5AB5-F48E-4433-A076-07D0E554AA2D}"/>
              </a:ext>
            </a:extLst>
          </p:cNvPr>
          <p:cNvSpPr txBox="1"/>
          <p:nvPr/>
        </p:nvSpPr>
        <p:spPr>
          <a:xfrm>
            <a:off x="6379974" y="1530231"/>
            <a:ext cx="56691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2"/>
            </a:pPr>
            <a:r>
              <a:rPr lang="en-GB" sz="1100" dirty="0">
                <a:solidFill>
                  <a:srgbClr val="595959"/>
                </a:solidFill>
              </a:rPr>
              <a:t>Convert the base-16 hexadecimal number 9F into base-2 and base-10.</a:t>
            </a:r>
          </a:p>
          <a:p>
            <a:r>
              <a:rPr lang="en-GB" sz="1100" dirty="0">
                <a:solidFill>
                  <a:srgbClr val="595959"/>
                </a:solidFill>
              </a:rPr>
              <a:t>(Show all your working)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931A2A4-8210-44FD-94C6-0A1EAEEE49D5}"/>
              </a:ext>
            </a:extLst>
          </p:cNvPr>
          <p:cNvSpPr/>
          <p:nvPr/>
        </p:nvSpPr>
        <p:spPr>
          <a:xfrm>
            <a:off x="401494" y="1964982"/>
            <a:ext cx="5694506" cy="356530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8081F8EE-F2F6-436B-85D6-37BF4CE2F5F0}"/>
              </a:ext>
            </a:extLst>
          </p:cNvPr>
          <p:cNvSpPr/>
          <p:nvPr/>
        </p:nvSpPr>
        <p:spPr>
          <a:xfrm>
            <a:off x="6384782" y="1964982"/>
            <a:ext cx="5694506" cy="356530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graphicFrame>
        <p:nvGraphicFramePr>
          <p:cNvPr id="66" name="Table 6">
            <a:extLst>
              <a:ext uri="{FF2B5EF4-FFF2-40B4-BE49-F238E27FC236}">
                <a16:creationId xmlns:a16="http://schemas.microsoft.com/office/drawing/2014/main" id="{B7955701-9A4C-4B64-B240-BCBA567E0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423114"/>
              </p:ext>
            </p:extLst>
          </p:nvPr>
        </p:nvGraphicFramePr>
        <p:xfrm>
          <a:off x="2557650" y="5898878"/>
          <a:ext cx="49403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538">
                  <a:extLst>
                    <a:ext uri="{9D8B030D-6E8A-4147-A177-3AD203B41FA5}">
                      <a16:colId xmlns:a16="http://schemas.microsoft.com/office/drawing/2014/main" val="155751270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7376638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17409074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57121273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38780133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052544734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23408043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635829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492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704534"/>
                  </a:ext>
                </a:extLst>
              </a:tr>
            </a:tbl>
          </a:graphicData>
        </a:graphic>
      </p:graphicFrame>
      <p:grpSp>
        <p:nvGrpSpPr>
          <p:cNvPr id="67" name="Group 66">
            <a:extLst>
              <a:ext uri="{FF2B5EF4-FFF2-40B4-BE49-F238E27FC236}">
                <a16:creationId xmlns:a16="http://schemas.microsoft.com/office/drawing/2014/main" id="{460CE2A3-1A6B-4344-8F9E-2DBC9FC6474C}"/>
              </a:ext>
            </a:extLst>
          </p:cNvPr>
          <p:cNvGrpSpPr/>
          <p:nvPr/>
        </p:nvGrpSpPr>
        <p:grpSpPr>
          <a:xfrm>
            <a:off x="7409454" y="5872864"/>
            <a:ext cx="856718" cy="812504"/>
            <a:chOff x="5369329" y="1681252"/>
            <a:chExt cx="856718" cy="812504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E2EC27C-FD06-477D-87BE-A7AAFEFD9995}"/>
                </a:ext>
              </a:extLst>
            </p:cNvPr>
            <p:cNvSpPr txBox="1"/>
            <p:nvPr/>
          </p:nvSpPr>
          <p:spPr>
            <a:xfrm>
              <a:off x="5378854" y="1681252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weighting 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174515D1-684C-4494-872C-3CAE2ADCB325}"/>
                </a:ext>
              </a:extLst>
            </p:cNvPr>
            <p:cNvSpPr txBox="1"/>
            <p:nvPr/>
          </p:nvSpPr>
          <p:spPr>
            <a:xfrm>
              <a:off x="5369329" y="2062869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value </a:t>
              </a: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CFA5BF8C-FA9A-4C6C-9AA4-012F44D343D7}"/>
              </a:ext>
            </a:extLst>
          </p:cNvPr>
          <p:cNvSpPr txBox="1"/>
          <p:nvPr/>
        </p:nvSpPr>
        <p:spPr>
          <a:xfrm>
            <a:off x="369220" y="5969636"/>
            <a:ext cx="217890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You may wish to cut and paste this standard binary weighting line to help lay out parts of your answer</a:t>
            </a:r>
          </a:p>
        </p:txBody>
      </p:sp>
    </p:spTree>
    <p:extLst>
      <p:ext uri="{BB962C8B-B14F-4D97-AF65-F5344CB8AC3E}">
        <p14:creationId xmlns:p14="http://schemas.microsoft.com/office/powerpoint/2010/main" val="962659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raig'n'Dave">
      <a:dk1>
        <a:srgbClr val="538135"/>
      </a:dk1>
      <a:lt1>
        <a:sysClr val="window" lastClr="FFFFFF"/>
      </a:lt1>
      <a:dk2>
        <a:srgbClr val="538135"/>
      </a:dk2>
      <a:lt2>
        <a:srgbClr val="E7E6E6"/>
      </a:lt2>
      <a:accent1>
        <a:srgbClr val="823554"/>
      </a:accent1>
      <a:accent2>
        <a:srgbClr val="824C35"/>
      </a:accent2>
      <a:accent3>
        <a:srgbClr val="357382"/>
      </a:accent3>
      <a:accent4>
        <a:srgbClr val="A5A5A5"/>
      </a:accent4>
      <a:accent5>
        <a:srgbClr val="E7E6E6"/>
      </a:accent5>
      <a:accent6>
        <a:srgbClr val="70AD47"/>
      </a:accent6>
      <a:hlink>
        <a:srgbClr val="548235"/>
      </a:hlink>
      <a:folHlink>
        <a:srgbClr val="548235"/>
      </a:folHlink>
    </a:clrScheme>
    <a:fontScheme name="Craig'n'Dav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EA23994980294FB0F60FF1E1053E79" ma:contentTypeVersion="15" ma:contentTypeDescription="Create a new document." ma:contentTypeScope="" ma:versionID="47b098d9d80c916c48c8f9e28957dcc6">
  <xsd:schema xmlns:xsd="http://www.w3.org/2001/XMLSchema" xmlns:xs="http://www.w3.org/2001/XMLSchema" xmlns:p="http://schemas.microsoft.com/office/2006/metadata/properties" xmlns:ns2="0596a6cb-d8b5-417b-9d9a-24df8a1dc5ad" xmlns:ns3="ab65be31-62c5-4dd7-b090-2dcd9fed406f" targetNamespace="http://schemas.microsoft.com/office/2006/metadata/properties" ma:root="true" ma:fieldsID="dcffa7133186e9bfff616c9e62dbbbe9" ns2:_="" ns3:_="">
    <xsd:import namespace="0596a6cb-d8b5-417b-9d9a-24df8a1dc5ad"/>
    <xsd:import namespace="ab65be31-62c5-4dd7-b090-2dcd9fed406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96a6cb-d8b5-417b-9d9a-24df8a1dc5a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5f7c9674-b15e-4854-b78e-f873e0bd2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5be31-62c5-4dd7-b090-2dcd9fed406f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605c6b0-0e02-4dc7-a6b3-f3dbaab54185}" ma:internalName="TaxCatchAll" ma:showField="CatchAllData" ma:web="ab65be31-62c5-4dd7-b090-2dcd9fed40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D93229-C6FA-4AE7-9B3F-0DDE34AA77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42CBAE-06A4-4D92-B555-33997160D9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96a6cb-d8b5-417b-9d9a-24df8a1dc5ad"/>
    <ds:schemaRef ds:uri="ab65be31-62c5-4dd7-b090-2dcd9fed40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645</TotalTime>
  <Words>1838</Words>
  <Application>Microsoft Office PowerPoint</Application>
  <PresentationFormat>Widescreen</PresentationFormat>
  <Paragraphs>275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Hillyard</dc:creator>
  <cp:lastModifiedBy>C Haywood</cp:lastModifiedBy>
  <cp:revision>88</cp:revision>
  <dcterms:created xsi:type="dcterms:W3CDTF">2019-09-17T11:01:38Z</dcterms:created>
  <dcterms:modified xsi:type="dcterms:W3CDTF">2025-06-11T09:14:24Z</dcterms:modified>
</cp:coreProperties>
</file>